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86" r:id="rId6"/>
    <p:sldId id="294" r:id="rId7"/>
    <p:sldId id="295" r:id="rId8"/>
    <p:sldId id="258" r:id="rId9"/>
    <p:sldId id="259" r:id="rId10"/>
    <p:sldId id="303" r:id="rId11"/>
    <p:sldId id="264" r:id="rId12"/>
    <p:sldId id="304" r:id="rId13"/>
    <p:sldId id="265" r:id="rId14"/>
    <p:sldId id="276" r:id="rId15"/>
    <p:sldId id="273" r:id="rId16"/>
    <p:sldId id="274" r:id="rId17"/>
  </p:sldIdLst>
  <p:sldSz cx="12192000" cy="6858000"/>
  <p:notesSz cx="6858000" cy="9144000"/>
  <p:defaultTextStyle>
    <a:defPPr>
      <a:defRPr lang="ru-RU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2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2" y="60"/>
      </p:cViewPr>
      <p:guideLst>
        <p:guide orient="horz" pos="216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ru-RU" strike="noStrike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46D652B2-8C6E-419B-8E93-813F678ADC08}" type="datetimeFigureOut">
              <a:rPr lang="ru-RU" strike="noStrike" noProof="1" smtClean="0">
                <a:latin typeface="Calibri" panose="020F0502020204030204" pitchFamily="34" charset="0"/>
                <a:ea typeface="+mn-ea"/>
                <a:cs typeface="+mn-cs"/>
              </a:rPr>
            </a:fld>
            <a:endParaRPr lang="ru-RU" strike="noStrike" noProof="1"/>
          </a:p>
        </p:txBody>
      </p:sp>
      <p:sp>
        <p:nvSpPr>
          <p:cNvPr id="2052" name="Образ слайда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Заметки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ru-RU" altLang="zh-CN"/>
              <a:t>Образец текста</a:t>
            </a:r>
            <a:endParaRPr lang="ru-RU" altLang="zh-CN"/>
          </a:p>
          <a:p>
            <a:pPr lvl="1" indent="0"/>
            <a:r>
              <a:rPr lang="ru-RU" altLang="zh-CN"/>
              <a:t>Второй уровень</a:t>
            </a:r>
            <a:endParaRPr lang="ru-RU" altLang="zh-CN"/>
          </a:p>
          <a:p>
            <a:pPr lvl="2" indent="0"/>
            <a:r>
              <a:rPr lang="ru-RU" altLang="zh-CN"/>
              <a:t>Третий уровень</a:t>
            </a:r>
            <a:endParaRPr lang="ru-RU" altLang="zh-CN"/>
          </a:p>
          <a:p>
            <a:pPr lvl="3" indent="0"/>
            <a:r>
              <a:rPr lang="ru-RU" altLang="zh-CN"/>
              <a:t>Четвертый уровень</a:t>
            </a:r>
            <a:endParaRPr lang="ru-RU" altLang="zh-CN"/>
          </a:p>
          <a:p>
            <a:pPr lvl="4" indent="0"/>
            <a:r>
              <a:rPr lang="ru-RU" altLang="zh-CN"/>
              <a:t>Пятый уровень</a:t>
            </a:r>
            <a:endParaRPr lang="ru-RU" altLang="zh-CN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ru-RU" strike="noStrike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C6C6DC3D-C717-495C-B489-C044A339A551}" type="slidenum">
              <a:rPr lang="ru-RU" strike="noStrike" noProof="1" smtClean="0">
                <a:latin typeface="Calibri" panose="020F0502020204030204" pitchFamily="34" charset="0"/>
                <a:ea typeface="+mn-ea"/>
                <a:cs typeface="+mn-cs"/>
              </a:rPr>
            </a:fld>
            <a:endParaRPr lang="ru-RU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/>
          </p:nvPr>
        </p:nvSpPr>
        <p:spPr/>
      </p:sp>
      <p:sp>
        <p:nvSpPr>
          <p:cNvPr id="3" name="Замещающий текст 2"/>
          <p:cNvSpPr/>
          <p:nvPr>
            <p:ph type="body"/>
          </p:nvPr>
        </p:nvSpPr>
        <p:spPr/>
        <p:txBody>
          <a:bodyPr/>
          <a:p>
            <a:r>
              <a:rPr lang="ru-RU" altLang="en-US"/>
              <a:t>Объектом моего исследования является укрепляющая часть РК, которая вместе с Отгонной частью РК входит в состав полной РК.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Пройдя систему тепловой подготовки, в середину РК поступает смесь ДЭГа и влаги, тем самым разделяя РК на укрепляющую и отгонную части.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Отгонная часть РК состоит из нижней часть РК и Испарителя (теплообменника), который выпаривает влагу из поступившей смеси. 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Укреп. часть РК состоит из верхней части РК и аппарата воздушного охлаждения, который охлаждает пар встречным атмосферным воздухом и отводит сконденисрованную флегму обратно в РК, для повторного выпаривания, до достижении необходимой концентрации абсорбента.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Также на РК налагаются допущения, приведённые на слайде</a:t>
            </a:r>
            <a:endParaRPr lang="ru-RU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/>
          </p:nvPr>
        </p:nvSpPr>
        <p:spPr/>
      </p:sp>
      <p:sp>
        <p:nvSpPr>
          <p:cNvPr id="3" name="Замещающий текст 2"/>
          <p:cNvSpPr/>
          <p:nvPr>
            <p:ph type="body"/>
          </p:nvPr>
        </p:nvSpPr>
        <p:spPr/>
        <p:txBody>
          <a:bodyPr/>
          <a:p>
            <a:r>
              <a:rPr lang="ru-RU" altLang="en-US"/>
              <a:t>Анализ графиков системы воздушного охлаждения показывает, что разностная модель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полностью повторяет динамику процессов,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а имеющаяся погрешность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(3 градуса для температуры насыщенного пара и 1 градус для температуры стенок) не является критичной. </a:t>
            </a:r>
            <a:endParaRPr lang="ru-R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/>
          </p:nvPr>
        </p:nvSpPr>
        <p:spPr/>
      </p:sp>
      <p:sp>
        <p:nvSpPr>
          <p:cNvPr id="3" name="Замещающий текст 2"/>
          <p:cNvSpPr/>
          <p:nvPr>
            <p:ph type="body"/>
          </p:nvPr>
        </p:nvSpPr>
        <p:spPr/>
        <p:txBody>
          <a:bodyPr/>
          <a:p>
            <a:r>
              <a:rPr lang="ru-RU" altLang="en-US"/>
              <a:t>Подводя итоги, отметим основные результаты: </a:t>
            </a:r>
            <a:endParaRPr lang="ru-RU" altLang="en-US"/>
          </a:p>
          <a:p>
            <a:r>
              <a:rPr lang="ru-RU" altLang="en-US"/>
              <a:t>-        разработаны новые схемы преобразования математической модели из дискретно-непрерывной формы в конечно-разностную на основе явной схемы Эйлера; </a:t>
            </a:r>
            <a:endParaRPr lang="ru-RU" altLang="en-US"/>
          </a:p>
          <a:p>
            <a:r>
              <a:rPr lang="ru-RU" altLang="en-US"/>
              <a:t>-        разработаны разностные модели укрепляющей части РК в контуре с моделью АВО; </a:t>
            </a:r>
            <a:endParaRPr lang="ru-RU" altLang="en-US"/>
          </a:p>
          <a:p>
            <a:r>
              <a:rPr lang="ru-RU" altLang="en-US"/>
              <a:t>-        разработано программное средство позволяющее адекватно и быстро моделировать технологические процессы, происходящие в подсистеме «Ректификация. </a:t>
            </a:r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/>
          </p:nvPr>
        </p:nvSpPr>
        <p:spPr/>
      </p:sp>
      <p:sp>
        <p:nvSpPr>
          <p:cNvPr id="3" name="Замещающий текст 2"/>
          <p:cNvSpPr/>
          <p:nvPr>
            <p:ph type="body"/>
          </p:nvPr>
        </p:nvSpPr>
        <p:spPr/>
        <p:txBody>
          <a:bodyPr/>
          <a:p>
            <a:r>
              <a:rPr lang="ru-RU" altLang="en-US"/>
              <a:t>С учетом принятых допущений ММ взаимосвязанных тепло- и массообменных процессов в РК и АВО имеет вид системы дифференциальных уравнений в частных производных.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Данные модели были описаны в трудах Душина и Абрамкина Сергея Евгеньевича.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Их особенностью является нелинейная зависимость скорости теплового потока пара от температуры.</a:t>
            </a:r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/>
          </p:nvPr>
        </p:nvSpPr>
        <p:spPr/>
      </p:sp>
      <p:sp>
        <p:nvSpPr>
          <p:cNvPr id="3" name="Замещающий текст 2"/>
          <p:cNvSpPr/>
          <p:nvPr>
            <p:ph type="body"/>
          </p:nvPr>
        </p:nvSpPr>
        <p:spPr/>
        <p:txBody>
          <a:bodyPr/>
          <a:p>
            <a:r>
              <a:rPr lang="ru-RU" altLang="en-US"/>
              <a:t>На основе данных ММ были спроектированы компьютерные модели в математическом пакете SimInTech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Красным цветом изображены блоки отвечающие за теплообменный процесс,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а коричневым – за массобменный процесс</a:t>
            </a:r>
            <a:endParaRPr lang="ru-R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/>
          </p:nvPr>
        </p:nvSpPr>
        <p:spPr/>
      </p:sp>
      <p:sp>
        <p:nvSpPr>
          <p:cNvPr id="3" name="Замещающий текст 2"/>
          <p:cNvSpPr/>
          <p:nvPr>
            <p:ph type="body"/>
          </p:nvPr>
        </p:nvSpPr>
        <p:spPr/>
        <p:txBody>
          <a:bodyPr/>
          <a:p>
            <a:r>
              <a:rPr lang="ru-RU" altLang="en-US"/>
              <a:t>Эти модели проектировались также в Simulinkе, но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при качественном сравнении этих двух математических пакетов, на этих же моделях, при одинаковых параметрах моделирования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– время затраченное на моделирование в пакете SimInTech было меньше, а результат моделирования, примерно до 9 знака после запятой, полностью совпадал. </a:t>
            </a:r>
            <a:endParaRPr lang="ru-R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/>
          </p:nvPr>
        </p:nvSpPr>
        <p:spPr/>
      </p:sp>
      <p:sp>
        <p:nvSpPr>
          <p:cNvPr id="3" name="Замещающий текст 2"/>
          <p:cNvSpPr/>
          <p:nvPr>
            <p:ph type="body"/>
          </p:nvPr>
        </p:nvSpPr>
        <p:spPr/>
        <p:txBody>
          <a:bodyPr/>
          <a:p>
            <a:r>
              <a:rPr lang="ru-RU" altLang="en-US"/>
              <a:t>Но к сожалению, моделировании более сложных систем в таких математических пакетах занимает большее количетво времени и вносит определённые неудобства.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Поэтому, цель данной работы заключается в повышении скорости и качества проектирования систем управления технологическими процессами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на примере исследования тепломассообменных процессов в укрепляющей части ректификационной колонны.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Для достижения поставленных целей решаются следующие задачи: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– разработать конечно-разностные модели ректификационной колонны и аппарата воздушного охлаждения на основе дискретно-непрерывных математических моделей;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– найти шаблоны для конечно-разностных моделей удовлетворяющие физике протекающих процессов;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– разработать узкоспециализированный программный модуль для моделирования технологических процессов регенерации диэтиленгликоля.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/>
          </p:nvPr>
        </p:nvSpPr>
        <p:spPr/>
      </p:sp>
      <p:sp>
        <p:nvSpPr>
          <p:cNvPr id="3" name="Замещающий текст 2"/>
          <p:cNvSpPr/>
          <p:nvPr>
            <p:ph type="body"/>
          </p:nvPr>
        </p:nvSpPr>
        <p:spPr/>
        <p:txBody>
          <a:bodyPr/>
          <a:p>
            <a:r>
              <a:rPr lang="ru-RU" altLang="en-US"/>
              <a:t>Проведя обзор различных готовых математических пакетов, таких как Comsol Multiphysics, Wolfram Mathematica, Matlab/Simulink,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мы пришли к выводу, что все эти инструменты либо дорогие как Comsol, либо находят решение только в символьном виде.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Поэтому более подходящим варантом является создание узкоспециализированного программного модуля для моделирования данных технологических процессов.</a:t>
            </a:r>
            <a:endParaRPr lang="ru-R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/>
          </p:nvPr>
        </p:nvSpPr>
        <p:spPr/>
      </p:sp>
      <p:sp>
        <p:nvSpPr>
          <p:cNvPr id="3" name="Замещающий текст 2"/>
          <p:cNvSpPr/>
          <p:nvPr>
            <p:ph type="body"/>
          </p:nvPr>
        </p:nvSpPr>
        <p:spPr/>
        <p:txBody>
          <a:bodyPr/>
          <a:p>
            <a:r>
              <a:rPr lang="ru-RU" altLang="en-US"/>
              <a:t>На основе нелинейной непрерывно-дискретной модели УРК и АВО были построены нелинейные ММ в конечно-разностном виде,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с помощью метода численного моделирования явных схем Эйлера.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Применение данного метода для моделирования технологических процессов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абсорбционной осушки природного газа, обусловлено тем, 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что данная задача относится к классу одномерных.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Такие задачи традиционно решаются методом конечных разностей.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А программная реализация алгоритмов, описываемых данным методом, намного проще.</a:t>
            </a:r>
            <a:endParaRPr lang="ru-RU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/>
          </p:nvPr>
        </p:nvSpPr>
        <p:spPr/>
      </p:sp>
      <p:sp>
        <p:nvSpPr>
          <p:cNvPr id="3" name="Замещающий текст 2"/>
          <p:cNvSpPr/>
          <p:nvPr>
            <p:ph type="body"/>
          </p:nvPr>
        </p:nvSpPr>
        <p:spPr/>
        <p:txBody>
          <a:bodyPr/>
          <a:p>
            <a:r>
              <a:rPr lang="ru-RU" altLang="en-US"/>
              <a:t>В процессе исследования были изучены различные шаблоны для моделей УРК и АВО.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И в результате исследования динамических и статических характеристик, показали свою эффективность схемы показанные на слайде</a:t>
            </a:r>
            <a:endParaRPr lang="ru-RU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/>
          </p:nvPr>
        </p:nvSpPr>
        <p:spPr/>
      </p:sp>
      <p:sp>
        <p:nvSpPr>
          <p:cNvPr id="3" name="Замещающий текст 2"/>
          <p:cNvSpPr/>
          <p:nvPr>
            <p:ph type="body"/>
          </p:nvPr>
        </p:nvSpPr>
        <p:spPr/>
        <p:txBody>
          <a:bodyPr/>
          <a:p>
            <a:r>
              <a:rPr lang="ru-RU" altLang="en-US"/>
              <a:t>Результаты моделирования представленны на слайде в виде сравнительного графика с непрерывно-дискретной моделью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Верификация полученных результатов проводилась в математическом пакете SimInTech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Результаты компьютерного моделирования подтвердили адекватность разностных моделей реальным технологическим процессам.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Моделирование теплообменных процессов проводилось при следующих параметрах:</a:t>
            </a:r>
            <a:endParaRPr lang="ru-RU" altLang="en-US"/>
          </a:p>
          <a:p>
            <a:r>
              <a:rPr lang="ru-RU" altLang="en-US"/>
              <a:t>Δτ = 0,01 – шаг дискретизации по времени,</a:t>
            </a:r>
            <a:endParaRPr lang="ru-RU" altLang="en-US"/>
          </a:p>
          <a:p>
            <a:r>
              <a:rPr lang="ru-RU" altLang="en-US"/>
              <a:t>Δh = 1,333 – шаг дискретизации по пространству,</a:t>
            </a:r>
            <a:endParaRPr lang="ru-RU" altLang="en-US"/>
          </a:p>
          <a:p>
            <a:r>
              <a:rPr lang="ru-RU" altLang="en-US"/>
              <a:t>z = 3 – количество пространственных точек на сетке,</a:t>
            </a:r>
            <a:endParaRPr lang="ru-RU" altLang="en-US"/>
          </a:p>
          <a:p>
            <a:r>
              <a:rPr lang="ru-RU" altLang="en-US"/>
              <a:t>t = 3000 – конечное время моделирования. 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Заголовок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9" name="Замещающий нижний колонтитул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Замещающий номер слайда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0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9.emf"/><Relationship Id="rId1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1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6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Изображение 3" descr="logo-leti-en-sin-20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0" y="447675"/>
            <a:ext cx="4122738" cy="825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7" name="Текстовое поле 5"/>
          <p:cNvSpPr txBox="1"/>
          <p:nvPr/>
        </p:nvSpPr>
        <p:spPr>
          <a:xfrm>
            <a:off x="6780530" y="403225"/>
            <a:ext cx="1957388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en-US">
                <a:latin typeface="Plantagenet Cherokee" panose="02020602070100000000" charset="0"/>
              </a:rPr>
              <a:t>Department of Automation and Control Processes</a:t>
            </a:r>
            <a:endParaRPr lang="en-US" altLang="en-US">
              <a:latin typeface="Plantagenet Cherokee" panose="02020602070100000000" charset="0"/>
            </a:endParaRPr>
          </a:p>
        </p:txBody>
      </p:sp>
      <p:pic>
        <p:nvPicPr>
          <p:cNvPr id="3" name="Изображение 4" descr="AP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05" y="447675"/>
            <a:ext cx="860425" cy="831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3" name="Заголовок 1"/>
          <p:cNvSpPr>
            <a:spLocks noGrp="1"/>
          </p:cNvSpPr>
          <p:nvPr>
            <p:ph type="ctrTitle"/>
          </p:nvPr>
        </p:nvSpPr>
        <p:spPr>
          <a:xfrm>
            <a:off x="914400" y="2782253"/>
            <a:ext cx="10363200" cy="1958975"/>
          </a:xfrm>
        </p:spPr>
        <p:txBody>
          <a:bodyPr wrap="square" lIns="91440" tIns="45720" rIns="91440" bIns="45720" anchor="b"/>
          <a:p>
            <a:pPr defTabSz="914400">
              <a:buNone/>
            </a:pPr>
            <a:r>
              <a:rPr lang="ru-RU" sz="4400" kern="1200" dirty="0">
                <a:latin typeface="Times New Roman" panose="02020603050405020304" charset="0"/>
                <a:ea typeface="+mj-ea"/>
                <a:cs typeface="+mj-cs"/>
              </a:rPr>
              <a:t>Разработка математической модели укрепляющей части ректификационной колонны</a:t>
            </a:r>
            <a:endParaRPr lang="ru-RU" sz="4400" kern="1200" dirty="0">
              <a:latin typeface="Times New Roman" panose="02020603050405020304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Заголовок 10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1667510"/>
          </a:xfrm>
        </p:spPr>
        <p:txBody>
          <a:bodyPr/>
          <a:p>
            <a:r>
              <a:rPr lang="ru-RU" altLang="en-US" sz="4000">
                <a:latin typeface="Times New Roman" panose="02020603050405020304" charset="0"/>
                <a:cs typeface="Times New Roman" panose="02020603050405020304" charset="0"/>
              </a:rPr>
              <a:t>Графические схемы формирования           конечно-разностных моделей:</a:t>
            </a:r>
            <a:br>
              <a:rPr lang="ru-RU" altLang="en-US" sz="400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ru-RU" altLang="en-US" sz="4000">
                <a:latin typeface="Times New Roman" panose="02020603050405020304" charset="0"/>
                <a:cs typeface="Times New Roman" panose="02020603050405020304" charset="0"/>
              </a:rPr>
              <a:t>а) укрепляющей части РК; б) АВО</a:t>
            </a:r>
            <a:endParaRPr lang="ru-RU" altLang="en-US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6" name="Замещающее содержимое 5"/>
          <p:cNvGraphicFramePr/>
          <p:nvPr>
            <p:ph sz="half" idx="1"/>
          </p:nvPr>
        </p:nvGraphicFramePr>
        <p:xfrm>
          <a:off x="156210" y="2469198"/>
          <a:ext cx="6757670" cy="343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427345" imgH="2856230" progId="Word.Document.8">
                  <p:embed/>
                </p:oleObj>
              </mc:Choice>
              <mc:Fallback>
                <p:oleObj name="" r:id="rId1" imgW="5427345" imgH="2856230" progId="Word.Document.8">
                  <p:embed/>
                  <p:pic>
                    <p:nvPicPr>
                      <p:cNvPr id="0" name="Изображение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6210" y="2469198"/>
                        <a:ext cx="6757670" cy="3433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Замещающее содержимое 8"/>
          <p:cNvGraphicFramePr/>
          <p:nvPr>
            <p:ph sz="half" idx="2"/>
          </p:nvPr>
        </p:nvGraphicFramePr>
        <p:xfrm>
          <a:off x="5973445" y="3233103"/>
          <a:ext cx="5828030" cy="301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5760720" imgH="2459990" progId="Word.Document.8">
                  <p:embed/>
                </p:oleObj>
              </mc:Choice>
              <mc:Fallback>
                <p:oleObj name="" r:id="rId3" imgW="5760720" imgH="2459990" progId="Word.Document.8">
                  <p:embed/>
                  <p:pic>
                    <p:nvPicPr>
                      <p:cNvPr id="0" name="Изображение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3445" y="3233103"/>
                        <a:ext cx="5828030" cy="301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Текстовое поле 11"/>
          <p:cNvSpPr txBox="1"/>
          <p:nvPr/>
        </p:nvSpPr>
        <p:spPr>
          <a:xfrm>
            <a:off x="3246120" y="5196205"/>
            <a:ext cx="5772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4000">
                <a:latin typeface="Times New Roman" panose="02020603050405020304" charset="0"/>
                <a:cs typeface="Times New Roman" panose="02020603050405020304" charset="0"/>
              </a:rPr>
              <a:t>а)</a:t>
            </a:r>
            <a:endParaRPr lang="ru-RU" altLang="en-US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8737600" y="5843905"/>
            <a:ext cx="6102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4000">
                <a:latin typeface="Times New Roman" panose="02020603050405020304" charset="0"/>
                <a:cs typeface="Times New Roman" panose="02020603050405020304" charset="0"/>
              </a:rPr>
              <a:t>б)</a:t>
            </a:r>
            <a:endParaRPr lang="ru-RU" altLang="en-US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graphicFrame>
        <p:nvGraphicFramePr>
          <p:cNvPr id="3" name="Замещающее содержимое 2"/>
          <p:cNvGraphicFramePr/>
          <p:nvPr>
            <p:ph idx="1"/>
          </p:nvPr>
        </p:nvGraphicFramePr>
        <p:xfrm>
          <a:off x="1627505" y="2040890"/>
          <a:ext cx="9240520" cy="7724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6388735" imgH="5713730" progId="Word.Document.8">
                  <p:embed/>
                </p:oleObj>
              </mc:Choice>
              <mc:Fallback>
                <p:oleObj name="" r:id="rId1" imgW="6388735" imgH="5713730" progId="Word.Document.8">
                  <p:embed/>
                  <p:pic>
                    <p:nvPicPr>
                      <p:cNvPr id="0" name="Изображение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27505" y="2040890"/>
                        <a:ext cx="9240520" cy="7724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" name="Заголовок 1"/>
          <p:cNvSpPr>
            <a:spLocks noGrp="1"/>
          </p:cNvSpPr>
          <p:nvPr>
            <p:ph type="title"/>
          </p:nvPr>
        </p:nvSpPr>
        <p:spPr>
          <a:xfrm>
            <a:off x="328295" y="274955"/>
            <a:ext cx="11523345" cy="1765935"/>
          </a:xfrm>
        </p:spPr>
        <p:txBody>
          <a:bodyPr lIns="91440" tIns="45720" rIns="91440" bIns="45720" anchor="ctr"/>
          <a:p>
            <a:pPr algn="ctr"/>
            <a:r>
              <a:rPr lang="ru-RU" altLang="en-US" sz="4000">
                <a:latin typeface="Times New Roman" panose="02020603050405020304" charset="0"/>
                <a:sym typeface="+mn-ea"/>
              </a:rPr>
              <a:t>Результаты моделирования взаимосвязанной конечно-разностной математической модели в укрепляющей части РК</a:t>
            </a:r>
            <a:endParaRPr lang="ru-RU" altLang="en-US" sz="4000">
              <a:latin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1802765"/>
          </a:xfrm>
        </p:spPr>
        <p:txBody>
          <a:bodyPr/>
          <a:p>
            <a:pPr algn="ctr"/>
            <a:r>
              <a:rPr lang="ru-RU" altLang="en-US">
                <a:latin typeface="Times New Roman" panose="02020603050405020304" charset="0"/>
                <a:sym typeface="+mn-ea"/>
              </a:rPr>
              <a:t>Результаты моделирования </a:t>
            </a:r>
            <a:br>
              <a:rPr lang="ru-RU" altLang="en-US">
                <a:latin typeface="Times New Roman" panose="02020603050405020304" charset="0"/>
                <a:sym typeface="+mn-ea"/>
              </a:rPr>
            </a:br>
            <a:r>
              <a:rPr lang="ru-RU" altLang="en-US">
                <a:latin typeface="Times New Roman" panose="02020603050405020304" charset="0"/>
                <a:sym typeface="+mn-ea"/>
              </a:rPr>
              <a:t>конечно-разностной математической модели аппарата воздушного охлаждения</a:t>
            </a:r>
            <a:endParaRPr lang="ru-RU" altLang="en-US"/>
          </a:p>
        </p:txBody>
      </p:sp>
      <p:sp>
        <p:nvSpPr>
          <p:cNvPr id="8" name="Замещающий 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graphicFrame>
        <p:nvGraphicFramePr>
          <p:cNvPr id="5" name="Замещающее содержимое 4"/>
          <p:cNvGraphicFramePr/>
          <p:nvPr>
            <p:ph idx="1"/>
          </p:nvPr>
        </p:nvGraphicFramePr>
        <p:xfrm>
          <a:off x="2405380" y="2164080"/>
          <a:ext cx="7381240" cy="611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207125" imgH="4570730" progId="Word.Document.8">
                  <p:embed/>
                </p:oleObj>
              </mc:Choice>
              <mc:Fallback>
                <p:oleObj name="" r:id="rId1" imgW="6207125" imgH="4570730" progId="Word.Document.8">
                  <p:embed/>
                  <p:pic>
                    <p:nvPicPr>
                      <p:cNvPr id="0" name="Изображение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05380" y="2164080"/>
                        <a:ext cx="7381240" cy="6111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Заголовок 1"/>
          <p:cNvSpPr>
            <a:spLocks noGrp="1"/>
          </p:cNvSpPr>
          <p:nvPr>
            <p:ph type="title"/>
          </p:nvPr>
        </p:nvSpPr>
        <p:spPr>
          <a:xfrm>
            <a:off x="868998" y="270510"/>
            <a:ext cx="10453687" cy="1338263"/>
          </a:xfrm>
        </p:spPr>
        <p:txBody>
          <a:bodyPr lIns="91440" tIns="45720" rIns="91440" bIns="45720" anchor="ctr"/>
          <a:p>
            <a:pPr algn="ctr"/>
            <a:r>
              <a:rPr lang="ru-RU" altLang="en-US">
                <a:latin typeface="Times New Roman" panose="02020603050405020304" charset="0"/>
              </a:rPr>
              <a:t>Выводы по проведённой работе</a:t>
            </a:r>
            <a:endParaRPr lang="en-US" altLang="ru-RU">
              <a:latin typeface="Times New Roman" panose="02020603050405020304" charset="0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740410" y="1833245"/>
            <a:ext cx="1085723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20204" pitchFamily="34" charset="0"/>
            </a:pPr>
            <a:r>
              <a:rPr lang="ru-RU" altLang="en-US" sz="2400">
                <a:latin typeface="Times New Roman" panose="02020603050405020304" charset="0"/>
              </a:rPr>
              <a:t>– разработаны новые схемы преобразования математической модели из дискретно-непрерывной формы в конечно-разностную на основе явной схемы Эйлера;</a:t>
            </a:r>
            <a:endParaRPr lang="ru-RU" altLang="en-US" sz="2400">
              <a:latin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ru-RU" altLang="en-US" sz="2400">
                <a:latin typeface="Times New Roman" panose="02020603050405020304" charset="0"/>
                <a:sym typeface="+mn-ea"/>
              </a:rPr>
              <a:t>– </a:t>
            </a:r>
            <a:r>
              <a:rPr lang="ru-RU" altLang="en-US" sz="2400">
                <a:latin typeface="Times New Roman" panose="02020603050405020304" charset="0"/>
              </a:rPr>
              <a:t>разработаны разностные модели укрепляющей части РК в контуре с моделью АВО;</a:t>
            </a:r>
            <a:endParaRPr lang="ru-RU" altLang="en-US" sz="2400">
              <a:latin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ru-RU" altLang="en-US" sz="2400">
                <a:latin typeface="Times New Roman" panose="02020603050405020304" charset="0"/>
                <a:sym typeface="+mn-ea"/>
              </a:rPr>
              <a:t>– </a:t>
            </a:r>
            <a:r>
              <a:rPr lang="ru-RU" altLang="en-US" sz="2400">
                <a:latin typeface="Times New Roman" panose="02020603050405020304" charset="0"/>
              </a:rPr>
              <a:t>разработано программное средство позволяющее адекватно и быстро моделировать технологические процессы, происходящие в подсистеме «Ректификация.</a:t>
            </a:r>
            <a:endParaRPr lang="ru-RU" altLang="en-US" sz="24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Заголовок 1"/>
          <p:cNvSpPr>
            <a:spLocks noGrp="1"/>
          </p:cNvSpPr>
          <p:nvPr>
            <p:ph type="title"/>
          </p:nvPr>
        </p:nvSpPr>
        <p:spPr>
          <a:xfrm>
            <a:off x="2794635" y="2825115"/>
            <a:ext cx="6603365" cy="1207135"/>
          </a:xfrm>
        </p:spPr>
        <p:txBody>
          <a:bodyPr lIns="91440" tIns="45720" rIns="91440" bIns="45720" anchor="ctr"/>
          <a:p>
            <a:r>
              <a:rPr lang="ru-RU" altLang="en-US">
                <a:latin typeface="Times New Roman" panose="02020603050405020304" charset="0"/>
              </a:rPr>
              <a:t>Спасибо за внимание</a:t>
            </a:r>
            <a:r>
              <a:rPr lang="en-US" altLang="en-US">
                <a:latin typeface="Times New Roman" panose="02020603050405020304" charset="0"/>
              </a:rPr>
              <a:t>!</a:t>
            </a:r>
            <a:endParaRPr lang="en-US" altLang="en-US">
              <a:latin typeface="Times New Roman" panose="02020603050405020304" charset="0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Рисунок 9" descr="C:\Users\user\Desktop\1.png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961188" y="-1587"/>
            <a:ext cx="5246687" cy="6861175"/>
          </a:xfrm>
        </p:spPr>
      </p:pic>
      <p:sp>
        <p:nvSpPr>
          <p:cNvPr id="4099" name="Текстовое поле 5"/>
          <p:cNvSpPr txBox="1"/>
          <p:nvPr/>
        </p:nvSpPr>
        <p:spPr>
          <a:xfrm>
            <a:off x="492125" y="1336040"/>
            <a:ext cx="6822440" cy="50774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Приняты следующие допущения:</a:t>
            </a:r>
            <a:endParaRPr lang="ru-RU" altLang="en-US" sz="1800">
              <a:latin typeface="Times New Roman" panose="02020603050405020304" charset="0"/>
            </a:endParaRPr>
          </a:p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1) массообменные процессы:</a:t>
            </a:r>
            <a:endParaRPr lang="ru-RU" altLang="en-US" sz="1800">
              <a:latin typeface="Times New Roman" panose="02020603050405020304" charset="0"/>
            </a:endParaRPr>
          </a:p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– жидкость (ДЭГ или флегма) в насадках РК полностью перемешивается;</a:t>
            </a:r>
            <a:endParaRPr lang="ru-RU" altLang="en-US" sz="1800">
              <a:latin typeface="Times New Roman" panose="02020603050405020304" charset="0"/>
            </a:endParaRPr>
          </a:p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– режим продольного перемешивания фаз отсутствует;</a:t>
            </a:r>
            <a:endParaRPr lang="ru-RU" altLang="en-US" sz="1800">
              <a:latin typeface="Times New Roman" panose="02020603050405020304" charset="0"/>
            </a:endParaRPr>
          </a:p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– скорости пара и жидкости одинаковы по сечению РК;</a:t>
            </a:r>
            <a:endParaRPr lang="ru-RU" altLang="en-US" sz="1800">
              <a:latin typeface="Times New Roman" panose="02020603050405020304" charset="0"/>
            </a:endParaRPr>
          </a:p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– концентрации пара и жидкости одинаковы по сечению РК;</a:t>
            </a:r>
            <a:endParaRPr lang="ru-RU" altLang="en-US" sz="1800">
              <a:latin typeface="Times New Roman" panose="02020603050405020304" charset="0"/>
            </a:endParaRPr>
          </a:p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– через поверхность раздела фаз в противоположных направлениях переносится одинаковое количество капельной влаги;</a:t>
            </a:r>
            <a:endParaRPr lang="ru-RU" altLang="en-US" sz="1800">
              <a:latin typeface="Times New Roman" panose="02020603050405020304" charset="0"/>
            </a:endParaRPr>
          </a:p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– ДЭГ, проходя через насадку, не задерживается; </a:t>
            </a:r>
            <a:endParaRPr lang="ru-RU" altLang="en-US" sz="1800">
              <a:latin typeface="Times New Roman" panose="02020603050405020304" charset="0"/>
            </a:endParaRPr>
          </a:p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– зависимость равновесной концентрации целевого компонента в паре в общем случае нелинейная.</a:t>
            </a:r>
            <a:endParaRPr lang="ru-RU" altLang="en-US" sz="1800">
              <a:latin typeface="Times New Roman" panose="02020603050405020304" charset="0"/>
            </a:endParaRPr>
          </a:p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2) теплообменные процессы:</a:t>
            </a:r>
            <a:endParaRPr lang="ru-RU" altLang="en-US" sz="1800">
              <a:latin typeface="Times New Roman" panose="02020603050405020304" charset="0"/>
            </a:endParaRPr>
          </a:p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– теплоемкость стенок РК считается малой по сравнению с теплоемкостью теплоносителей;</a:t>
            </a:r>
            <a:endParaRPr lang="ru-RU" altLang="en-US" sz="1800">
              <a:latin typeface="Times New Roman" panose="02020603050405020304" charset="0"/>
            </a:endParaRPr>
          </a:p>
          <a:p>
            <a:pPr eaLnBrk="0" hangingPunct="0"/>
            <a:r>
              <a:rPr lang="ru-RU" altLang="en-US" sz="1800">
                <a:latin typeface="Times New Roman" panose="02020603050405020304" charset="0"/>
              </a:rPr>
              <a:t>– тепловой поток через стенку устанавливается мгновенно при изменении температур, движущихся противотоком паровой и жидкой фаз.</a:t>
            </a:r>
            <a:endParaRPr lang="ru-RU" altLang="en-US" sz="1800">
              <a:latin typeface="Times New Roman" panose="02020603050405020304" charset="0"/>
            </a:endParaRPr>
          </a:p>
        </p:txBody>
      </p:sp>
      <p:sp>
        <p:nvSpPr>
          <p:cNvPr id="12" name="Замещающий 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737600" y="-1270"/>
            <a:ext cx="3251835" cy="360553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0247630" y="1840230"/>
            <a:ext cx="1885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Укрепляющая часть РК</a:t>
            </a:r>
            <a:endParaRPr lang="ru-RU" altLang="ru-RU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097" name="Заголовок 1"/>
          <p:cNvSpPr>
            <a:spLocks noGrp="1"/>
          </p:cNvSpPr>
          <p:nvPr>
            <p:ph type="title"/>
          </p:nvPr>
        </p:nvSpPr>
        <p:spPr>
          <a:xfrm>
            <a:off x="2538730" y="207010"/>
            <a:ext cx="5351780" cy="1131570"/>
          </a:xfrm>
        </p:spPr>
        <p:txBody>
          <a:bodyPr lIns="91440" tIns="45720" rIns="91440" bIns="45720" anchor="ctr"/>
          <a:p>
            <a:pPr algn="ctr"/>
            <a:r>
              <a:rPr lang="ru-RU" altLang="en-US">
                <a:latin typeface="Times New Roman" panose="02020603050405020304" charset="0"/>
              </a:rPr>
              <a:t>Объект исследования</a:t>
            </a:r>
            <a:endParaRPr lang="ru-RU" altLang="en-US">
              <a:latin typeface="Times New Roman" panose="0202060305040502030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205345" y="3604895"/>
            <a:ext cx="4784725" cy="3117215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9972040" y="3690620"/>
            <a:ext cx="20180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ru-RU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Отгонная часть РК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Заголовок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p>
            <a:pPr algn="ctr"/>
            <a:r>
              <a:rPr lang="ru-RU" altLang="en-US" sz="4000">
                <a:latin typeface="Times New Roman" panose="02020603050405020304" charset="0"/>
                <a:sym typeface="+mn-ea"/>
              </a:rPr>
              <a:t>Нелинейные взаимосвязанные м</a:t>
            </a:r>
            <a:r>
              <a:rPr lang="ru-RU" altLang="ru-RU" sz="4000">
                <a:latin typeface="Times New Roman" panose="02020603050405020304" charset="0"/>
              </a:rPr>
              <a:t>атематические модели укрепляющей части РК</a:t>
            </a:r>
            <a:endParaRPr lang="ru-RU" altLang="ru-RU" sz="4000">
              <a:latin typeface="Times New Roman" panose="02020603050405020304" charset="0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pic>
        <p:nvPicPr>
          <p:cNvPr id="2" name="Замещающее содержимое -21474826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20445" y="1781810"/>
            <a:ext cx="3796665" cy="2343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Текстовое поле 100"/>
          <p:cNvSpPr txBox="1"/>
          <p:nvPr/>
        </p:nvSpPr>
        <p:spPr>
          <a:xfrm>
            <a:off x="947420" y="4488815"/>
            <a:ext cx="1109472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ru-RU">
                <a:latin typeface="Times New Roman" panose="02020603050405020304" charset="0"/>
                <a:cs typeface="Times New Roman" panose="02020603050405020304" charset="0"/>
              </a:rPr>
              <a:t>, где		       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– скорость потока газа, м/с;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baseline="-25000">
                <a:latin typeface="Times New Roman" panose="02020603050405020304" charset="0"/>
                <a:cs typeface="Times New Roman" panose="02020603050405020304" charset="0"/>
              </a:rPr>
              <a:t>ж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 – скорость потока жидкости (абсорбента), м/с; </a:t>
            </a:r>
            <a:r>
              <a:rPr>
                <a:latin typeface="Symbol" panose="05050102010706020507" charset="0"/>
                <a:cs typeface="Symbol" panose="05050102010706020507" charset="0"/>
              </a:rPr>
              <a:t>q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п – температура пара, </a:t>
            </a:r>
            <a:r>
              <a:rPr>
                <a:latin typeface="Symbol" panose="05050102010706020507" charset="0"/>
                <a:cs typeface="Symbol" panose="05050102010706020507" charset="0"/>
              </a:rPr>
              <a:t>°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C; </a:t>
            </a:r>
            <a:r>
              <a:rPr>
                <a:latin typeface="Symbol" panose="05050102010706020507" charset="0"/>
                <a:cs typeface="Symbol" panose="05050102010706020507" charset="0"/>
              </a:rPr>
              <a:t>q</a:t>
            </a:r>
            <a:r>
              <a:rPr baseline="-25000">
                <a:latin typeface="Times New Roman" panose="02020603050405020304" charset="0"/>
                <a:cs typeface="Times New Roman" panose="02020603050405020304" charset="0"/>
              </a:rPr>
              <a:t>0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 – нормальная температура 273 К;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 – диаметр основания колонны, м;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i="1" baseline="-25000"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 – объем моля идеального газа при нормальных условиях, м3;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baseline="-25000">
                <a:latin typeface="Times New Roman" panose="02020603050405020304" charset="0"/>
                <a:cs typeface="Times New Roman" panose="02020603050405020304" charset="0"/>
              </a:rPr>
              <a:t>0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 − нормальное давление, Па;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baseline="-25000">
                <a:latin typeface="Times New Roman" panose="02020603050405020304" charset="0"/>
                <a:cs typeface="Times New Roman" panose="02020603050405020304" charset="0"/>
              </a:rPr>
              <a:t>р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 − рабочее давление, Па;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Ḡ</a:t>
            </a:r>
            <a:r>
              <a:rPr baseline="-25000">
                <a:latin typeface="Times New Roman" panose="02020603050405020304" charset="0"/>
                <a:cs typeface="Times New Roman" panose="02020603050405020304" charset="0"/>
              </a:rPr>
              <a:t>п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 – расход пара, кмоль/с;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 – время, c;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 – пространственная переменная; 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baseline="-25000">
                <a:latin typeface="Symbol" panose="05050102010706020507" charset="0"/>
                <a:cs typeface="Symbol" panose="05050102010706020507" charset="0"/>
              </a:rPr>
              <a:t>q</a:t>
            </a:r>
            <a:r>
              <a:rPr baseline="-25000">
                <a:latin typeface="Times New Roman" panose="02020603050405020304" charset="0"/>
                <a:cs typeface="Times New Roman" panose="02020603050405020304" charset="0"/>
              </a:rPr>
              <a:t>п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i="1">
                <a:latin typeface="Times New Roman" panose="02020603050405020304" charset="0"/>
                <a:cs typeface="Times New Roman" panose="02020603050405020304" charset="0"/>
              </a:rPr>
              <a:t> R</a:t>
            </a:r>
            <a:r>
              <a:rPr baseline="-25000">
                <a:latin typeface="Symbol" panose="05050102010706020507" charset="0"/>
                <a:cs typeface="Symbol" panose="05050102010706020507" charset="0"/>
              </a:rPr>
              <a:t>q</a:t>
            </a:r>
            <a:r>
              <a:rPr baseline="-25000">
                <a:latin typeface="Times New Roman" panose="02020603050405020304" charset="0"/>
                <a:cs typeface="Times New Roman" panose="02020603050405020304" charset="0"/>
              </a:rPr>
              <a:t>ж</a:t>
            </a:r>
            <a:r>
              <a:rPr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– физико-технологические коэффициенты, зависящие от физико-химического состояния фаз и геометрии аппарата.</a:t>
            </a:r>
            <a:endParaRPr lang="ru-RU" altLang="en-US"/>
          </a:p>
        </p:txBody>
      </p:sp>
      <p:graphicFrame>
        <p:nvGraphicFramePr>
          <p:cNvPr id="4" name="Замещающее содержимое 3"/>
          <p:cNvGraphicFramePr/>
          <p:nvPr>
            <p:ph sz="half" idx="2"/>
          </p:nvPr>
        </p:nvGraphicFramePr>
        <p:xfrm>
          <a:off x="5441315" y="1917065"/>
          <a:ext cx="6601460" cy="1593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5922010" imgH="1593215" progId="Equation.DSMT4">
                  <p:embed/>
                </p:oleObj>
              </mc:Choice>
              <mc:Fallback>
                <p:oleObj name="" r:id="rId2" imgW="5922010" imgH="1593215" progId="Equation.DSMT4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1315" y="1917065"/>
                        <a:ext cx="6601460" cy="1593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/>
          <p:nvPr/>
        </p:nvGraphicFramePr>
        <p:xfrm>
          <a:off x="1598295" y="4328160"/>
          <a:ext cx="163703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1612900" imgH="482600" progId="Equation.DSMT4">
                  <p:embed/>
                </p:oleObj>
              </mc:Choice>
              <mc:Fallback>
                <p:oleObj name="" r:id="rId4" imgW="1612900" imgH="482600" progId="Equation.DSMT4">
                  <p:embed/>
                  <p:pic>
                    <p:nvPicPr>
                      <p:cNvPr id="0" name="Изображение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8295" y="4328160"/>
                        <a:ext cx="1637030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3" name="Замещающее содержимое 2" descr="rc_top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1890" y="1414780"/>
            <a:ext cx="10022840" cy="5379085"/>
          </a:xfrm>
          <a:prstGeom prst="rect">
            <a:avLst/>
          </a:prstGeom>
        </p:spPr>
      </p:pic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Математическая модель</a:t>
            </a:r>
            <a:br>
              <a:rPr lang="ru-RU" altLang="en-US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ru-RU" altLang="en-US">
                <a:latin typeface="Times New Roman" panose="02020603050405020304" charset="0"/>
                <a:cs typeface="Times New Roman" panose="02020603050405020304" charset="0"/>
              </a:rPr>
              <a:t>укрепляющей части РК</a:t>
            </a:r>
            <a:endParaRPr lang="ru-RU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Математическая модель</a:t>
            </a:r>
            <a:br>
              <a:rPr lang="ru-RU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ru-RU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аппарата воздушного охлаждения</a:t>
            </a:r>
            <a:endParaRPr lang="en-US" altLang="ru-RU"/>
          </a:p>
        </p:txBody>
      </p:sp>
      <p:pic>
        <p:nvPicPr>
          <p:cNvPr id="13" name="Замещающее содержимое 12" descr="avo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830" y="1417955"/>
            <a:ext cx="11610975" cy="5026660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Заголовок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71550"/>
          </a:xfrm>
        </p:spPr>
        <p:txBody>
          <a:bodyPr lIns="91440" tIns="45720" rIns="91440" bIns="45720" anchor="ctr"/>
          <a:p>
            <a:pPr algn="ctr"/>
            <a:r>
              <a:rPr lang="ru-RU" altLang="en-US">
                <a:latin typeface="Times New Roman" panose="02020603050405020304" charset="0"/>
              </a:rPr>
              <a:t>Цели и задачи</a:t>
            </a:r>
            <a:endParaRPr lang="ru-RU" altLang="en-US">
              <a:latin typeface="Times New Roman" panose="02020603050405020304" charset="0"/>
            </a:endParaRPr>
          </a:p>
        </p:txBody>
      </p:sp>
      <p:sp>
        <p:nvSpPr>
          <p:cNvPr id="5122" name="Замещающее содержимое 4"/>
          <p:cNvSpPr>
            <a:spLocks noGrp="1"/>
          </p:cNvSpPr>
          <p:nvPr>
            <p:ph idx="1"/>
          </p:nvPr>
        </p:nvSpPr>
        <p:spPr>
          <a:xfrm>
            <a:off x="192088" y="1246505"/>
            <a:ext cx="11888787" cy="5045075"/>
          </a:xfrm>
        </p:spPr>
        <p:txBody>
          <a:bodyPr lIns="91440" tIns="45720" rIns="91440" bIns="45720" anchor="t"/>
          <a:p>
            <a:pPr marL="0" indent="0">
              <a:buNone/>
            </a:pPr>
            <a:r>
              <a:rPr lang="ru-RU" altLang="en-US" sz="2000">
                <a:solidFill>
                  <a:schemeClr val="tx1"/>
                </a:solidFill>
                <a:latin typeface="Times New Roman" panose="02020603050405020304" charset="0"/>
              </a:rPr>
              <a:t>	Цель работы – повышение скорости и качества проектирования систем управления технологическими процессами на примере исследования тепломассообменных процессов</a:t>
            </a:r>
            <a:endParaRPr lang="ru-RU" altLang="en-US" sz="2000">
              <a:solidFill>
                <a:schemeClr val="tx1"/>
              </a:solidFill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ru-RU" altLang="en-US" sz="2000">
                <a:solidFill>
                  <a:schemeClr val="tx1"/>
                </a:solidFill>
                <a:latin typeface="Times New Roman" panose="02020603050405020304" charset="0"/>
              </a:rPr>
              <a:t>в укрепляющей части ректификационной колонны.</a:t>
            </a:r>
            <a:endParaRPr lang="ru-RU" altLang="en-US" sz="2000">
              <a:solidFill>
                <a:schemeClr val="tx1"/>
              </a:solidFill>
              <a:latin typeface="Times New Roman" panose="02020603050405020304" charset="0"/>
            </a:endParaRPr>
          </a:p>
          <a:p>
            <a:pPr marL="0" indent="0">
              <a:buNone/>
            </a:pPr>
            <a:endParaRPr lang="ru-RU" altLang="en-US" sz="2000">
              <a:solidFill>
                <a:schemeClr val="tx1"/>
              </a:solidFill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ru-RU" altLang="en-US" sz="2000">
                <a:solidFill>
                  <a:schemeClr val="tx1"/>
                </a:solidFill>
                <a:latin typeface="Times New Roman" panose="02020603050405020304" charset="0"/>
              </a:rPr>
              <a:t>	Для достижения поставленных целей решаются следующие задачи:</a:t>
            </a:r>
            <a:endParaRPr lang="ru-RU" altLang="en-US" sz="2000">
              <a:solidFill>
                <a:schemeClr val="tx1"/>
              </a:solidFill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ru-RU" altLang="en-US" sz="2000">
                <a:solidFill>
                  <a:schemeClr val="tx1"/>
                </a:solidFill>
                <a:latin typeface="Times New Roman" panose="02020603050405020304" charset="0"/>
              </a:rPr>
              <a:t>	– разработать конечно-разностные модели ректификационной колонны и аппарата</a:t>
            </a:r>
            <a:endParaRPr lang="ru-RU" altLang="en-US" sz="2000">
              <a:solidFill>
                <a:schemeClr val="tx1"/>
              </a:solidFill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ru-RU" altLang="en-US" sz="2000">
                <a:solidFill>
                  <a:schemeClr val="tx1"/>
                </a:solidFill>
                <a:latin typeface="Times New Roman" panose="02020603050405020304" charset="0"/>
              </a:rPr>
              <a:t>воздушного охлаждения на основе дискретно-непрерывных математических моделей;</a:t>
            </a:r>
            <a:endParaRPr lang="ru-RU" altLang="en-US" sz="2000">
              <a:solidFill>
                <a:schemeClr val="tx1"/>
              </a:solidFill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ru-RU" altLang="en-US" sz="2000">
                <a:solidFill>
                  <a:schemeClr val="tx1"/>
                </a:solidFill>
                <a:latin typeface="Times New Roman" panose="02020603050405020304" charset="0"/>
              </a:rPr>
              <a:t>	– найти шаблоны для конечно-разностных моделей удовлетворяющие</a:t>
            </a:r>
            <a:endParaRPr lang="ru-RU" altLang="en-US" sz="2000">
              <a:solidFill>
                <a:schemeClr val="tx1"/>
              </a:solidFill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ru-RU" altLang="en-US" sz="2000">
                <a:solidFill>
                  <a:schemeClr val="tx1"/>
                </a:solidFill>
                <a:latin typeface="Times New Roman" panose="02020603050405020304" charset="0"/>
              </a:rPr>
              <a:t>физике протекающих процессов;</a:t>
            </a:r>
            <a:endParaRPr lang="ru-RU" altLang="en-US" sz="2000">
              <a:solidFill>
                <a:schemeClr val="tx1"/>
              </a:solidFill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ru-RU" altLang="en-US" sz="2000">
                <a:solidFill>
                  <a:schemeClr val="tx1"/>
                </a:solidFill>
                <a:latin typeface="Times New Roman" panose="02020603050405020304" charset="0"/>
                <a:sym typeface="+mn-ea"/>
              </a:rPr>
              <a:t>	– </a:t>
            </a:r>
            <a:r>
              <a:rPr lang="ru-RU" altLang="en-US" sz="2000">
                <a:solidFill>
                  <a:schemeClr val="tx1"/>
                </a:solidFill>
                <a:latin typeface="Times New Roman" panose="02020603050405020304" charset="0"/>
              </a:rPr>
              <a:t>разработать узкоспециализированный программный модуль для моделирования</a:t>
            </a:r>
            <a:endParaRPr lang="ru-RU" altLang="en-US" sz="2000">
              <a:solidFill>
                <a:schemeClr val="tx1"/>
              </a:solidFill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ru-RU" altLang="en-US" sz="2000">
                <a:solidFill>
                  <a:schemeClr val="tx1"/>
                </a:solidFill>
                <a:latin typeface="Times New Roman" panose="02020603050405020304" charset="0"/>
              </a:rPr>
              <a:t>технологических процессов регенерации диэтиленгликоля.</a:t>
            </a:r>
            <a:endParaRPr lang="ru-RU" altLang="en-US" sz="2000">
              <a:solidFill>
                <a:schemeClr val="tx1"/>
              </a:solidFill>
              <a:latin typeface="Times New Roman" panose="02020603050405020304" charset="0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pic>
        <p:nvPicPr>
          <p:cNvPr id="4098" name="Изображение 1" descr="img-GgWYci"/>
          <p:cNvPicPr>
            <a:picLocks noChangeAspect="1"/>
          </p:cNvPicPr>
          <p:nvPr/>
        </p:nvPicPr>
        <p:blipFill>
          <a:blip r:embed="rId1"/>
          <a:srcRect r="9651"/>
          <a:stretch>
            <a:fillRect/>
          </a:stretch>
        </p:blipFill>
        <p:spPr>
          <a:xfrm>
            <a:off x="10387330" y="1733550"/>
            <a:ext cx="1785620" cy="2967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Изображение 4" descr="00-09080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92135" y="4967605"/>
            <a:ext cx="4081780" cy="161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Замещающее содержимое 6" descr="аппарат-воздушного-охлаждения-АВО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881870" y="403225"/>
            <a:ext cx="2103755" cy="109347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Изображение 6" descr="img-VYzt7s"/>
          <p:cNvPicPr>
            <a:picLocks noChangeAspect="1"/>
          </p:cNvPicPr>
          <p:nvPr/>
        </p:nvPicPr>
        <p:blipFill>
          <a:blip r:embed="rId1"/>
          <a:srcRect l="9650" t="9436" r="9937" b="9906"/>
          <a:stretch>
            <a:fillRect/>
          </a:stretch>
        </p:blipFill>
        <p:spPr>
          <a:xfrm>
            <a:off x="6262688" y="3744913"/>
            <a:ext cx="5924550" cy="3081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Изображение 7" descr="Dqfb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825" y="0"/>
            <a:ext cx="3427730" cy="3033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Изображение 8" descr="droplet_breakup2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" y="2145030"/>
            <a:ext cx="5849937" cy="4387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1624965" y="6261100"/>
            <a:ext cx="27984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latin typeface="Times New Roman" panose="02020603050405020304" charset="0"/>
                <a:cs typeface="Times New Roman" panose="02020603050405020304" charset="0"/>
              </a:rPr>
              <a:t>Comsol Multiphysics</a:t>
            </a:r>
            <a:endParaRPr lang="en-US" altLang="ru-RU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9011920" y="3033395"/>
            <a:ext cx="29241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latin typeface="Times New Roman" panose="02020603050405020304" charset="0"/>
                <a:cs typeface="Times New Roman" panose="02020603050405020304" charset="0"/>
              </a:rPr>
              <a:t>Wolfram Mathematica</a:t>
            </a:r>
            <a:endParaRPr lang="en-US" altLang="ru-RU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6263005" y="3198495"/>
            <a:ext cx="22472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latin typeface="Times New Roman" panose="02020603050405020304" charset="0"/>
                <a:cs typeface="Times New Roman" panose="02020603050405020304" charset="0"/>
              </a:rPr>
              <a:t>Matlab/Simulink</a:t>
            </a:r>
            <a:endParaRPr lang="en-US" altLang="ru-RU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145" name="Заголовок 1"/>
          <p:cNvSpPr>
            <a:spLocks noGrp="1"/>
          </p:cNvSpPr>
          <p:nvPr>
            <p:ph type="title"/>
          </p:nvPr>
        </p:nvSpPr>
        <p:spPr>
          <a:xfrm>
            <a:off x="879475" y="0"/>
            <a:ext cx="7343775" cy="2438400"/>
          </a:xfrm>
        </p:spPr>
        <p:txBody>
          <a:bodyPr lIns="91440" tIns="45720" rIns="91440" bIns="45720" anchor="ctr"/>
          <a:p>
            <a:pPr algn="ctr"/>
            <a:r>
              <a:rPr lang="ru-RU" altLang="en-US">
                <a:latin typeface="Times New Roman" panose="02020603050405020304" charset="0"/>
              </a:rPr>
              <a:t>Обзор математических инструментов и методов численного интегрирования</a:t>
            </a:r>
            <a:endParaRPr lang="ru-RU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4000">
                <a:latin typeface="Times New Roman" panose="02020603050405020304" charset="0"/>
                <a:cs typeface="Times New Roman" panose="02020603050405020304" charset="0"/>
              </a:rPr>
              <a:t>Графический интерфейс основного окна разработанного программного модуля</a:t>
            </a:r>
            <a:endParaRPr lang="en-US" altLang="ru-RU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5" name="Замещающее содержимое 4"/>
          <p:cNvGraphicFramePr/>
          <p:nvPr>
            <p:ph idx="1"/>
          </p:nvPr>
        </p:nvGraphicFramePr>
        <p:xfrm>
          <a:off x="1127125" y="1677670"/>
          <a:ext cx="9938385" cy="698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104255" imgH="5645150" progId="Word.Document.8">
                  <p:embed/>
                </p:oleObj>
              </mc:Choice>
              <mc:Fallback>
                <p:oleObj name="" r:id="rId1" imgW="6104255" imgH="5645150" progId="Word.Document.8">
                  <p:embed/>
                  <p:pic>
                    <p:nvPicPr>
                      <p:cNvPr id="0" name="Изображение 5"/>
                      <p:cNvPicPr/>
                      <p:nvPr/>
                    </p:nvPicPr>
                    <p:blipFill>
                      <a:blip r:embed="rId2"/>
                      <a:srcRect b="4522"/>
                      <a:stretch>
                        <a:fillRect/>
                      </a:stretch>
                    </p:blipFill>
                    <p:spPr>
                      <a:xfrm>
                        <a:off x="1127125" y="1677670"/>
                        <a:ext cx="9938385" cy="698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Заголовок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1509395"/>
          </a:xfrm>
        </p:spPr>
        <p:txBody>
          <a:bodyPr lIns="91440" tIns="45720" rIns="91440" bIns="45720" anchor="ctr"/>
          <a:p>
            <a:pPr algn="ctr"/>
            <a:r>
              <a:rPr lang="ru-RU" altLang="en-US" sz="4000">
                <a:latin typeface="Times New Roman" panose="02020603050405020304" charset="0"/>
                <a:sym typeface="+mn-ea"/>
              </a:rPr>
              <a:t>Нелинейные взаимосвязанные м</a:t>
            </a:r>
            <a:r>
              <a:rPr lang="ru-RU" altLang="ru-RU" sz="4000">
                <a:latin typeface="Times New Roman" panose="02020603050405020304" charset="0"/>
                <a:sym typeface="+mn-ea"/>
              </a:rPr>
              <a:t>атематические модели укрепляющей части РК                              в конечно-разностном виде</a:t>
            </a:r>
            <a:endParaRPr lang="ru-RU" altLang="en-US" sz="4000">
              <a:latin typeface="Times New Roman" panose="02020603050405020304" charset="0"/>
            </a:endParaRPr>
          </a:p>
        </p:txBody>
      </p:sp>
      <p:graphicFrame>
        <p:nvGraphicFramePr>
          <p:cNvPr id="2" name="Замещающее содержимое 1"/>
          <p:cNvGraphicFramePr/>
          <p:nvPr>
            <p:ph sz="half" idx="1"/>
          </p:nvPr>
        </p:nvGraphicFramePr>
        <p:xfrm>
          <a:off x="402590" y="2250440"/>
          <a:ext cx="5840730" cy="1728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10000615" imgH="2842260" progId="Equation.DSMT4">
                  <p:embed/>
                </p:oleObj>
              </mc:Choice>
              <mc:Fallback>
                <p:oleObj name="" r:id="rId1" imgW="10000615" imgH="2842260" progId="Equation.DSMT4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2590" y="2250440"/>
                        <a:ext cx="5840730" cy="1728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B36B2F-C38F-4718-8A5E-800AB9083F2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</a:fld>
            <a:endParaRPr kumimoji="0" lang="ru-RU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graphicFrame>
        <p:nvGraphicFramePr>
          <p:cNvPr id="23" name="Замещающее содержимое 22"/>
          <p:cNvGraphicFramePr/>
          <p:nvPr>
            <p:ph sz="half" idx="2"/>
          </p:nvPr>
        </p:nvGraphicFramePr>
        <p:xfrm>
          <a:off x="6468745" y="2433955"/>
          <a:ext cx="5314315" cy="91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3" imgW="5358765" imgH="927735" progId="Equation.DSMT4">
                  <p:embed/>
                </p:oleObj>
              </mc:Choice>
              <mc:Fallback>
                <p:oleObj name="" r:id="rId3" imgW="5358765" imgH="927735" progId="Equation.DSMT4">
                  <p:embed/>
                  <p:pic>
                    <p:nvPicPr>
                      <p:cNvPr id="0" name="Изображение 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8745" y="2433955"/>
                        <a:ext cx="5314315" cy="919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Изображение 30" descr="Безымянны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243070"/>
            <a:ext cx="10058400" cy="2478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3306</Words>
  <Application>WPS Presentation</Application>
  <PresentationFormat>Широкоэкранный</PresentationFormat>
  <Paragraphs>102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14</vt:i4>
      </vt:variant>
    </vt:vector>
  </HeadingPairs>
  <TitlesOfParts>
    <vt:vector size="35" baseType="lpstr">
      <vt:lpstr>Arial</vt:lpstr>
      <vt:lpstr>SimSun</vt:lpstr>
      <vt:lpstr>Wingdings</vt:lpstr>
      <vt:lpstr>Calibri</vt:lpstr>
      <vt:lpstr>Plantagenet Cherokee</vt:lpstr>
      <vt:lpstr>Times New Roman</vt:lpstr>
      <vt:lpstr>Symbol</vt:lpstr>
      <vt:lpstr>Microsoft YaHei</vt:lpstr>
      <vt:lpstr/>
      <vt:lpstr>Arial Unicode MS</vt:lpstr>
      <vt:lpstr>Courier10 BT</vt:lpstr>
      <vt:lpstr>Default Design</vt:lpstr>
      <vt:lpstr>Equation.DSMT4</vt:lpstr>
      <vt:lpstr>Equation.DSMT4</vt:lpstr>
      <vt:lpstr>Word.Document.8</vt:lpstr>
      <vt:lpstr>Equation.DSMT4</vt:lpstr>
      <vt:lpstr>Equation.DSMT4</vt:lpstr>
      <vt:lpstr>Word.Document.8</vt:lpstr>
      <vt:lpstr>Word.Document.8</vt:lpstr>
      <vt:lpstr>Word.Document.8</vt:lpstr>
      <vt:lpstr>Word.Document.8</vt:lpstr>
      <vt:lpstr>Разработка математической модели укрепляющей части ректификационной колонны</vt:lpstr>
      <vt:lpstr>Объект исследования</vt:lpstr>
      <vt:lpstr>Нелинейные взаимосвязанные математические модели укрепляющей части РК</vt:lpstr>
      <vt:lpstr>Математическая модель укрепляющей части РК</vt:lpstr>
      <vt:lpstr>Математическая модель аппарата воздушного охлаждения</vt:lpstr>
      <vt:lpstr>Актуальность, цели и задачи</vt:lpstr>
      <vt:lpstr>Обзор математических инструментов и методов численного интегрирования</vt:lpstr>
      <vt:lpstr>Графический интерфейс основного окна разработанного программного модуля</vt:lpstr>
      <vt:lpstr>Нелинейные взаимосвязанные математические модели укрепляющей части РК                              в конечно-разностном виде</vt:lpstr>
      <vt:lpstr>Графические схемы формирования           конечно-разностных моделей: а) укрепляющей части РК; б) АВО</vt:lpstr>
      <vt:lpstr>Результаты моделирования взаимосвязанной конечно-разностной математической модели в укрепляющей части РК</vt:lpstr>
      <vt:lpstr>Результаты моделирования  конечно-разностной математической модели аппарата воздушного охлаждения</vt:lpstr>
      <vt:lpstr>Выводы по проведённой работе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Rivares</dc:creator>
  <cp:lastModifiedBy>user</cp:lastModifiedBy>
  <cp:revision>131</cp:revision>
  <dcterms:created xsi:type="dcterms:W3CDTF">2016-02-26T07:29:00Z</dcterms:created>
  <dcterms:modified xsi:type="dcterms:W3CDTF">2019-01-29T21:50:58Z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1049-10.2.0.7587</vt:lpwstr>
  </property>
</Properties>
</file>